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4" r:id="rId2"/>
    <p:sldId id="265" r:id="rId3"/>
    <p:sldId id="267" r:id="rId4"/>
  </p:sldIdLst>
  <p:sldSz cx="12192000" cy="6858000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학생화면" id="{B4C3CD56-DA35-4E91-B4CF-E1219F0C9C83}">
          <p14:sldIdLst>
            <p14:sldId id="264"/>
            <p14:sldId id="265"/>
            <p14:sldId id="26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96" y="132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0219-CA73-47E1-A63E-24571A146566}" type="datetimeFigureOut">
              <a:rPr lang="ko-KR" altLang="en-US" smtClean="0"/>
              <a:t>2026-08-27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4EC4-AAE7-4A80-B931-E10462F1E09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4814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0219-CA73-47E1-A63E-24571A146566}" type="datetimeFigureOut">
              <a:rPr lang="ko-KR" altLang="en-US" smtClean="0"/>
              <a:t>2026-08-27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4EC4-AAE7-4A80-B931-E10462F1E09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8616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0219-CA73-47E1-A63E-24571A146566}" type="datetimeFigureOut">
              <a:rPr lang="ko-KR" altLang="en-US" smtClean="0"/>
              <a:t>2026-08-27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4EC4-AAE7-4A80-B931-E10462F1E09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0306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0219-CA73-47E1-A63E-24571A146566}" type="datetimeFigureOut">
              <a:rPr lang="ko-KR" altLang="en-US" smtClean="0"/>
              <a:t>2026-08-27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4EC4-AAE7-4A80-B931-E10462F1E09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8598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0219-CA73-47E1-A63E-24571A146566}" type="datetimeFigureOut">
              <a:rPr lang="ko-KR" altLang="en-US" smtClean="0"/>
              <a:t>2026-08-27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4EC4-AAE7-4A80-B931-E10462F1E09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7309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0219-CA73-47E1-A63E-24571A146566}" type="datetimeFigureOut">
              <a:rPr lang="ko-KR" altLang="en-US" smtClean="0"/>
              <a:t>2026-08-27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4EC4-AAE7-4A80-B931-E10462F1E09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4921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0219-CA73-47E1-A63E-24571A146566}" type="datetimeFigureOut">
              <a:rPr lang="ko-KR" altLang="en-US" smtClean="0"/>
              <a:t>2026-08-27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4EC4-AAE7-4A80-B931-E10462F1E09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962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0219-CA73-47E1-A63E-24571A146566}" type="datetimeFigureOut">
              <a:rPr lang="ko-KR" altLang="en-US" smtClean="0"/>
              <a:t>2026-08-27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4EC4-AAE7-4A80-B931-E10462F1E09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4987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0219-CA73-47E1-A63E-24571A146566}" type="datetimeFigureOut">
              <a:rPr lang="ko-KR" altLang="en-US" smtClean="0"/>
              <a:t>2026-08-27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4EC4-AAE7-4A80-B931-E10462F1E09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5432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0219-CA73-47E1-A63E-24571A146566}" type="datetimeFigureOut">
              <a:rPr lang="ko-KR" altLang="en-US" smtClean="0"/>
              <a:t>2026-08-27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4EC4-AAE7-4A80-B931-E10462F1E09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6044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0219-CA73-47E1-A63E-24571A146566}" type="datetimeFigureOut">
              <a:rPr lang="ko-KR" altLang="en-US" smtClean="0"/>
              <a:t>2026-08-27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4EC4-AAE7-4A80-B931-E10462F1E09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7150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E70219-CA73-47E1-A63E-24571A146566}" type="datetimeFigureOut">
              <a:rPr lang="ko-KR" altLang="en-US" smtClean="0"/>
              <a:t>2026-08-27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824EC4-AAE7-4A80-B931-E10462F1E09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4341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185" y="925516"/>
            <a:ext cx="11492400" cy="5555798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365186" y="267744"/>
            <a:ext cx="70190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1. </a:t>
            </a:r>
            <a:r>
              <a:rPr lang="ko-KR" altLang="en-US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학생 신청 경로 </a:t>
            </a:r>
            <a:r>
              <a:rPr lang="en-US" altLang="ko-KR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:  </a:t>
            </a:r>
            <a:r>
              <a:rPr lang="ko-KR" altLang="en-US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학부생서비스 </a:t>
            </a:r>
            <a:r>
              <a:rPr lang="en-US" altLang="ko-KR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&gt; </a:t>
            </a:r>
            <a:r>
              <a:rPr lang="ko-KR" altLang="en-US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교과 </a:t>
            </a:r>
            <a:r>
              <a:rPr lang="en-US" altLang="ko-KR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&gt; </a:t>
            </a:r>
            <a:r>
              <a:rPr lang="ko-KR" altLang="en-US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장학 </a:t>
            </a:r>
            <a:r>
              <a:rPr lang="en-US" altLang="ko-KR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&gt; </a:t>
            </a:r>
            <a:r>
              <a:rPr lang="ko-KR" altLang="en-US" dirty="0" err="1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장학신청</a:t>
            </a:r>
            <a:endParaRPr lang="ko-KR" altLang="en-US" dirty="0"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073714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4925683" y="3578989"/>
            <a:ext cx="1595887" cy="24240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442911" y="137386"/>
            <a:ext cx="82266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2. </a:t>
            </a:r>
            <a:r>
              <a:rPr lang="ko-KR" altLang="en-US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학생 신청 경로</a:t>
            </a:r>
            <a:r>
              <a:rPr lang="en-US" altLang="ko-KR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:  </a:t>
            </a:r>
            <a:r>
              <a:rPr lang="ko-KR" altLang="en-US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우측 상단 신규 </a:t>
            </a:r>
            <a:r>
              <a:rPr lang="en-US" altLang="ko-KR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&gt; </a:t>
            </a:r>
            <a:r>
              <a:rPr lang="ko-KR" altLang="en-US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장학 신청 목록 </a:t>
            </a:r>
            <a:r>
              <a:rPr lang="en-US" altLang="ko-KR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&gt; KNU-SOS</a:t>
            </a:r>
            <a:r>
              <a:rPr lang="ko-KR" altLang="en-US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장학금 선택</a:t>
            </a:r>
            <a:r>
              <a:rPr lang="en-US" altLang="ko-KR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</a:t>
            </a:r>
            <a:endParaRPr lang="ko-KR" altLang="en-US" dirty="0"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67590" y="5878840"/>
            <a:ext cx="67956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/>
              <a:t>④</a:t>
            </a:r>
            <a:r>
              <a:rPr lang="en-US" altLang="ko-KR">
                <a:latin typeface="KoPub돋움체 Bold"/>
                <a:ea typeface="KoPub돋움체 Bold"/>
              </a:rPr>
              <a:t> </a:t>
            </a:r>
            <a:r>
              <a:rPr lang="ko-KR" altLang="en-US">
                <a:latin typeface="KoPub돋움체 Bold"/>
                <a:ea typeface="KoPub돋움체 Bold"/>
              </a:rPr>
              <a:t>증빙파일 모두 업로드 후 우측 상단의 </a:t>
            </a:r>
            <a:r>
              <a:rPr lang="en-US" altLang="ko-KR">
                <a:latin typeface="KoPub돋움체 Bold"/>
                <a:ea typeface="KoPub돋움체 Bold"/>
              </a:rPr>
              <a:t>[</a:t>
            </a:r>
            <a:r>
              <a:rPr lang="ko-KR" altLang="en-US">
                <a:latin typeface="KoPub돋움체 Bold"/>
                <a:ea typeface="KoPub돋움체 Bold"/>
              </a:rPr>
              <a:t>저장</a:t>
            </a:r>
            <a:r>
              <a:rPr lang="en-US" altLang="ko-KR">
                <a:latin typeface="KoPub돋움체 Bold"/>
                <a:ea typeface="KoPub돋움체 Bold"/>
              </a:rPr>
              <a:t>]</a:t>
            </a:r>
            <a:r>
              <a:rPr lang="ko-KR" altLang="en-US">
                <a:latin typeface="KoPub돋움체 Bold"/>
                <a:ea typeface="KoPub돋움체 Bold"/>
              </a:rPr>
              <a:t> 버튼 반드시 클릭</a:t>
            </a:r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1" y="420178"/>
            <a:ext cx="11387139" cy="4503432"/>
          </a:xfrm>
          <a:prstGeom prst="rect">
            <a:avLst/>
          </a:prstGeom>
        </p:spPr>
      </p:pic>
      <p:sp>
        <p:nvSpPr>
          <p:cNvPr id="22" name="직사각형 21"/>
          <p:cNvSpPr/>
          <p:nvPr/>
        </p:nvSpPr>
        <p:spPr>
          <a:xfrm>
            <a:off x="10879628" y="455361"/>
            <a:ext cx="255097" cy="27806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11251103" y="455362"/>
            <a:ext cx="216997" cy="27806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/>
          <p:cNvSpPr/>
          <p:nvPr/>
        </p:nvSpPr>
        <p:spPr>
          <a:xfrm>
            <a:off x="5362574" y="3258981"/>
            <a:ext cx="1228725" cy="17002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10591194" y="303349"/>
            <a:ext cx="388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/>
              <a:t>①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004783" y="3151243"/>
            <a:ext cx="388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/>
              <a:t>②</a:t>
            </a:r>
          </a:p>
        </p:txBody>
      </p:sp>
      <p:sp>
        <p:nvSpPr>
          <p:cNvPr id="35" name="직사각형 34"/>
          <p:cNvSpPr/>
          <p:nvPr/>
        </p:nvSpPr>
        <p:spPr>
          <a:xfrm>
            <a:off x="6136480" y="4430032"/>
            <a:ext cx="1228725" cy="17002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5782713" y="4330376"/>
            <a:ext cx="388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/>
              <a:t>③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165" y="4357221"/>
            <a:ext cx="4274885" cy="125170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323359" y="5198123"/>
            <a:ext cx="4969605" cy="295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1400">
                <a:solidFill>
                  <a:srgbClr val="FF0000"/>
                </a:solidFill>
              </a:rPr>
              <a:t>파일업로드의 경우 반드시 파일추가 후 </a:t>
            </a:r>
            <a:r>
              <a:rPr lang="en-US" altLang="ko-KR" sz="1400">
                <a:solidFill>
                  <a:srgbClr val="FF0000"/>
                </a:solidFill>
              </a:rPr>
              <a:t>[</a:t>
            </a:r>
            <a:r>
              <a:rPr lang="ko-KR" altLang="en-US" sz="1400" b="1">
                <a:solidFill>
                  <a:srgbClr val="FF0000"/>
                </a:solidFill>
              </a:rPr>
              <a:t>파일전송</a:t>
            </a:r>
            <a:r>
              <a:rPr lang="en-US" altLang="ko-KR" sz="1400" b="1">
                <a:solidFill>
                  <a:srgbClr val="FF0000"/>
                </a:solidFill>
              </a:rPr>
              <a:t>]</a:t>
            </a:r>
            <a:r>
              <a:rPr lang="ko-KR" altLang="en-US" sz="1400">
                <a:solidFill>
                  <a:srgbClr val="FF0000"/>
                </a:solidFill>
              </a:rPr>
              <a:t>을 해야함</a:t>
            </a:r>
          </a:p>
        </p:txBody>
      </p:sp>
      <p:cxnSp>
        <p:nvCxnSpPr>
          <p:cNvPr id="39" name="직선 화살표 연결선 38"/>
          <p:cNvCxnSpPr>
            <a:endCxn id="24" idx="2"/>
          </p:cNvCxnSpPr>
          <p:nvPr/>
        </p:nvCxnSpPr>
        <p:spPr>
          <a:xfrm flipV="1">
            <a:off x="6373264" y="733425"/>
            <a:ext cx="4986338" cy="5053116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직사각형 42"/>
          <p:cNvSpPr/>
          <p:nvPr/>
        </p:nvSpPr>
        <p:spPr>
          <a:xfrm>
            <a:off x="258808" y="4553127"/>
            <a:ext cx="3998867" cy="29316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/>
              <a:t>신청항목별</a:t>
            </a:r>
            <a:r>
              <a:rPr lang="ko-KR" altLang="en-US" sz="1400" dirty="0"/>
              <a:t> 세부항목 입력 및 증빙자료 업로드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0181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442911" y="137386"/>
            <a:ext cx="11556432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3. </a:t>
            </a:r>
            <a:r>
              <a:rPr lang="ko-KR" altLang="en-US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신청방법</a:t>
            </a:r>
            <a:endParaRPr lang="en-US" altLang="ko-KR" dirty="0"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  <a:p>
            <a:pPr marL="285750" indent="-285750" fontAlgn="base">
              <a:buFontTx/>
              <a:buChar char="-"/>
            </a:pPr>
            <a:r>
              <a:rPr lang="en-US" altLang="ko-KR" sz="1600" b="1" dirty="0"/>
              <a:t>(</a:t>
            </a:r>
            <a:r>
              <a:rPr lang="ko-KR" altLang="en-US" sz="1600" b="1" dirty="0"/>
              <a:t>장학 유형별 최초 </a:t>
            </a:r>
            <a:r>
              <a:rPr lang="en-US" altLang="ko-KR" sz="1600" b="1" dirty="0"/>
              <a:t>1</a:t>
            </a:r>
            <a:r>
              <a:rPr lang="ko-KR" altLang="en-US" sz="1600" b="1" dirty="0"/>
              <a:t>회 신청자 </a:t>
            </a:r>
            <a:r>
              <a:rPr lang="ko-KR" altLang="en-US" sz="1600" b="1" dirty="0" err="1"/>
              <a:t>필요서류</a:t>
            </a:r>
            <a:r>
              <a:rPr lang="en-US" altLang="ko-KR" sz="1600" b="1" dirty="0"/>
              <a:t>)</a:t>
            </a:r>
          </a:p>
          <a:p>
            <a:pPr fontAlgn="base"/>
            <a:r>
              <a:rPr lang="en-US" altLang="ko-KR" sz="1600" dirty="0"/>
              <a:t>    </a:t>
            </a:r>
            <a:r>
              <a:rPr lang="ko-KR" altLang="en-US" sz="1600" dirty="0"/>
              <a:t>①</a:t>
            </a:r>
            <a:r>
              <a:rPr lang="ko-KR" altLang="en-US" sz="1600" dirty="0" err="1"/>
              <a:t>장학사정관</a:t>
            </a:r>
            <a:r>
              <a:rPr lang="ko-KR" altLang="en-US" sz="1600" dirty="0"/>
              <a:t> 추천서</a:t>
            </a:r>
            <a:r>
              <a:rPr lang="en-US" altLang="ko-KR" sz="1600" dirty="0"/>
              <a:t>, </a:t>
            </a:r>
            <a:r>
              <a:rPr lang="ko-KR" altLang="en-US" sz="1600" dirty="0"/>
              <a:t>②가족관계증명서</a:t>
            </a:r>
            <a:r>
              <a:rPr lang="en-US" altLang="ko-KR" sz="1600" dirty="0"/>
              <a:t>, </a:t>
            </a:r>
            <a:r>
              <a:rPr lang="ko-KR" altLang="en-US" sz="1600" dirty="0"/>
              <a:t>③소득증빙자료</a:t>
            </a:r>
            <a:r>
              <a:rPr lang="en-US" altLang="ko-KR" sz="1600" dirty="0"/>
              <a:t>, </a:t>
            </a:r>
            <a:r>
              <a:rPr lang="ko-KR" altLang="en-US" sz="1600" dirty="0"/>
              <a:t>④ 세목별 과세증명서</a:t>
            </a:r>
            <a:r>
              <a:rPr lang="en-US" altLang="ko-KR" sz="1600" dirty="0"/>
              <a:t>,</a:t>
            </a:r>
            <a:r>
              <a:rPr lang="ko-KR" altLang="en-US" sz="1600" dirty="0"/>
              <a:t> ⑥유형별 증빙서류</a:t>
            </a:r>
            <a:endParaRPr lang="en-US" altLang="ko-KR" sz="1600" dirty="0"/>
          </a:p>
          <a:p>
            <a:pPr marL="285750" indent="-285750" fontAlgn="base">
              <a:buFontTx/>
              <a:buChar char="-"/>
            </a:pPr>
            <a:endParaRPr lang="ko-KR" altLang="en-US" sz="1600" b="1" dirty="0"/>
          </a:p>
          <a:p>
            <a:pPr marL="285750" indent="-285750" fontAlgn="base">
              <a:buFontTx/>
              <a:buChar char="-"/>
            </a:pPr>
            <a:r>
              <a:rPr lang="en-US" altLang="ko-KR" sz="1600" b="1" dirty="0"/>
              <a:t>(</a:t>
            </a:r>
            <a:r>
              <a:rPr lang="ko-KR" altLang="en-US" sz="1600" b="1" dirty="0" err="1"/>
              <a:t>동일유형</a:t>
            </a:r>
            <a:r>
              <a:rPr lang="ko-KR" altLang="en-US" sz="1600" b="1" dirty="0"/>
              <a:t> </a:t>
            </a:r>
            <a:r>
              <a:rPr lang="en-US" altLang="ko-KR" sz="1600" b="1" dirty="0"/>
              <a:t>2</a:t>
            </a:r>
            <a:r>
              <a:rPr lang="ko-KR" altLang="en-US" sz="1600" b="1" dirty="0" err="1"/>
              <a:t>회차</a:t>
            </a:r>
            <a:r>
              <a:rPr lang="ko-KR" altLang="en-US" sz="1600" b="1" dirty="0"/>
              <a:t> 신청자 </a:t>
            </a:r>
            <a:r>
              <a:rPr lang="ko-KR" altLang="en-US" sz="1600" b="1" dirty="0" err="1"/>
              <a:t>필요서류</a:t>
            </a:r>
            <a:r>
              <a:rPr lang="en-US" altLang="ko-KR" sz="1600" b="1" dirty="0"/>
              <a:t>)</a:t>
            </a:r>
            <a:r>
              <a:rPr lang="ko-KR" altLang="en-US" sz="1600" dirty="0"/>
              <a:t> </a:t>
            </a:r>
            <a:endParaRPr lang="en-US" altLang="ko-KR" sz="1600" dirty="0"/>
          </a:p>
          <a:p>
            <a:pPr fontAlgn="base"/>
            <a:r>
              <a:rPr lang="ko-KR" altLang="en-US" sz="1600" dirty="0"/>
              <a:t>    ①가족관계증명서</a:t>
            </a:r>
            <a:r>
              <a:rPr lang="en-US" altLang="ko-KR" sz="1600" dirty="0"/>
              <a:t>, </a:t>
            </a:r>
            <a:r>
              <a:rPr lang="ko-KR" altLang="en-US" sz="1600" dirty="0"/>
              <a:t>②소득증빙자료</a:t>
            </a:r>
            <a:r>
              <a:rPr lang="en-US" altLang="ko-KR" sz="1600" dirty="0"/>
              <a:t>, </a:t>
            </a:r>
            <a:r>
              <a:rPr lang="ko-KR" altLang="en-US" sz="1600"/>
              <a:t>③세목별 </a:t>
            </a:r>
            <a:r>
              <a:rPr lang="ko-KR" altLang="en-US" sz="1600" dirty="0" err="1"/>
              <a:t>과세증명서</a:t>
            </a:r>
            <a:r>
              <a:rPr lang="ko-KR" altLang="en-US" sz="1600" dirty="0"/>
              <a:t> </a:t>
            </a:r>
            <a:endParaRPr lang="en-US" altLang="ko-KR" sz="1600" b="1" dirty="0">
              <a:solidFill>
                <a:srgbClr val="FF0000"/>
              </a:solidFill>
            </a:endParaRPr>
          </a:p>
          <a:p>
            <a:pPr fontAlgn="base"/>
            <a:r>
              <a:rPr lang="en-US" altLang="ko-KR" sz="1600" b="1" dirty="0">
                <a:solidFill>
                  <a:srgbClr val="0000FF"/>
                </a:solidFill>
              </a:rPr>
              <a:t>    ※ </a:t>
            </a:r>
            <a:r>
              <a:rPr lang="ko-KR" altLang="en-US" sz="1600" b="1" dirty="0">
                <a:solidFill>
                  <a:srgbClr val="0000FF"/>
                </a:solidFill>
              </a:rPr>
              <a:t>그 밖의 서류는 </a:t>
            </a:r>
            <a:r>
              <a:rPr lang="en-US" altLang="ko-KR" sz="1600" b="1" dirty="0">
                <a:solidFill>
                  <a:srgbClr val="0000FF"/>
                </a:solidFill>
              </a:rPr>
              <a:t>1</a:t>
            </a:r>
            <a:r>
              <a:rPr lang="ko-KR" altLang="en-US" sz="1600" b="1" dirty="0" err="1">
                <a:solidFill>
                  <a:srgbClr val="0000FF"/>
                </a:solidFill>
              </a:rPr>
              <a:t>회차</a:t>
            </a:r>
            <a:r>
              <a:rPr lang="ko-KR" altLang="en-US" sz="1600" b="1" dirty="0">
                <a:solidFill>
                  <a:srgbClr val="0000FF"/>
                </a:solidFill>
              </a:rPr>
              <a:t> 증빙서류로 갈음함</a:t>
            </a:r>
            <a:endParaRPr lang="ko-KR" altLang="en-US" sz="1600" dirty="0">
              <a:solidFill>
                <a:srgbClr val="0000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2078" y="4394994"/>
            <a:ext cx="11192594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ko-KR" altLang="en-US" dirty="0"/>
              <a:t>분야</a:t>
            </a:r>
            <a:r>
              <a:rPr lang="en-US" altLang="ko-KR" dirty="0"/>
              <a:t>: </a:t>
            </a:r>
            <a:r>
              <a:rPr lang="ko-KR" altLang="en-US" dirty="0"/>
              <a:t>최초 신청 또는 </a:t>
            </a:r>
            <a:r>
              <a:rPr lang="ko-KR" altLang="en-US" dirty="0" err="1"/>
              <a:t>동일유형</a:t>
            </a:r>
            <a:r>
              <a:rPr lang="ko-KR" altLang="en-US" dirty="0"/>
              <a:t> 장학 </a:t>
            </a:r>
            <a:r>
              <a:rPr lang="en-US" altLang="ko-KR" dirty="0"/>
              <a:t>2</a:t>
            </a:r>
            <a:r>
              <a:rPr lang="ko-KR" altLang="en-US" dirty="0" err="1"/>
              <a:t>회차</a:t>
            </a:r>
            <a:r>
              <a:rPr lang="ko-KR" altLang="en-US" dirty="0"/>
              <a:t> 중 </a:t>
            </a:r>
            <a:r>
              <a:rPr lang="ko-KR" altLang="en-US" dirty="0" err="1"/>
              <a:t>택</a:t>
            </a:r>
            <a:r>
              <a:rPr lang="en-US" altLang="ko-KR" dirty="0"/>
              <a:t>1 </a:t>
            </a:r>
            <a:r>
              <a:rPr lang="ko-KR" altLang="en-US" dirty="0"/>
              <a:t>작성 </a:t>
            </a:r>
            <a:r>
              <a:rPr lang="ko-KR" altLang="en-US" dirty="0">
                <a:solidFill>
                  <a:srgbClr val="FF0000"/>
                </a:solidFill>
              </a:rPr>
              <a:t>☞ 모두 작성</a:t>
            </a:r>
            <a:endParaRPr lang="en-US" altLang="ko-KR" dirty="0">
              <a:solidFill>
                <a:srgbClr val="FF0000"/>
              </a:solidFill>
            </a:endParaRPr>
          </a:p>
          <a:p>
            <a:pPr marL="342900" indent="-342900">
              <a:buAutoNum type="arabicPeriod"/>
            </a:pPr>
            <a:r>
              <a:rPr lang="ko-KR" altLang="en-US" dirty="0"/>
              <a:t>증빙자료</a:t>
            </a:r>
            <a:r>
              <a:rPr lang="en-US" altLang="ko-KR" dirty="0"/>
              <a:t>: </a:t>
            </a:r>
            <a:r>
              <a:rPr lang="ko-KR" altLang="en-US" dirty="0" err="1"/>
              <a:t>신청유형별</a:t>
            </a:r>
            <a:r>
              <a:rPr lang="ko-KR" altLang="en-US" dirty="0"/>
              <a:t> 증빙서류 및 가점 대상자 증빙서류 업로드</a:t>
            </a:r>
            <a:r>
              <a:rPr lang="en-US" altLang="ko-KR" dirty="0"/>
              <a:t> </a:t>
            </a:r>
            <a:r>
              <a:rPr lang="ko-KR" altLang="en-US" dirty="0">
                <a:solidFill>
                  <a:srgbClr val="0000FF"/>
                </a:solidFill>
              </a:rPr>
              <a:t>☞ 장학 유형별 최초 신청자만</a:t>
            </a:r>
            <a:r>
              <a:rPr lang="en-US" altLang="ko-KR" dirty="0">
                <a:solidFill>
                  <a:srgbClr val="0000FF"/>
                </a:solidFill>
              </a:rPr>
              <a:t> </a:t>
            </a:r>
            <a:r>
              <a:rPr lang="ko-KR" altLang="en-US" dirty="0">
                <a:solidFill>
                  <a:srgbClr val="0000FF"/>
                </a:solidFill>
              </a:rPr>
              <a:t>작성</a:t>
            </a:r>
            <a:endParaRPr lang="en-US" altLang="ko-KR" dirty="0">
              <a:solidFill>
                <a:srgbClr val="0000FF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ko-KR" altLang="en-US" dirty="0" err="1"/>
              <a:t>신청사유</a:t>
            </a:r>
            <a:r>
              <a:rPr lang="en-US" altLang="ko-KR" dirty="0"/>
              <a:t>: </a:t>
            </a:r>
            <a:r>
              <a:rPr lang="ko-KR" altLang="en-US" dirty="0" err="1"/>
              <a:t>신청유형</a:t>
            </a:r>
            <a:r>
              <a:rPr lang="ko-KR" altLang="en-US" dirty="0"/>
              <a:t> 반드시 작성 </a:t>
            </a:r>
            <a:r>
              <a:rPr lang="ko-KR" altLang="en-US" dirty="0">
                <a:solidFill>
                  <a:srgbClr val="FF0000"/>
                </a:solidFill>
              </a:rPr>
              <a:t>☞ 모두 작성</a:t>
            </a:r>
            <a:endParaRPr lang="en-US" altLang="ko-KR" dirty="0">
              <a:solidFill>
                <a:srgbClr val="FF0000"/>
              </a:solidFill>
            </a:endParaRPr>
          </a:p>
          <a:p>
            <a:r>
              <a:rPr lang="ko-KR" altLang="en-US" sz="1600" dirty="0"/>
              <a:t>①보호자 실직</a:t>
            </a:r>
            <a:r>
              <a:rPr lang="en-US" altLang="ko-KR" sz="1600" dirty="0"/>
              <a:t>, </a:t>
            </a:r>
            <a:r>
              <a:rPr lang="ko-KR" altLang="en-US" sz="1600" dirty="0"/>
              <a:t>파산</a:t>
            </a:r>
            <a:r>
              <a:rPr lang="en-US" altLang="ko-KR" sz="1600" dirty="0"/>
              <a:t>, </a:t>
            </a:r>
            <a:r>
              <a:rPr lang="ko-KR" altLang="en-US" sz="1600" dirty="0"/>
              <a:t>부도 ②보호자 신용회복</a:t>
            </a:r>
            <a:r>
              <a:rPr lang="en-US" altLang="ko-KR" sz="1600" dirty="0"/>
              <a:t>, </a:t>
            </a:r>
            <a:r>
              <a:rPr lang="ko-KR" altLang="en-US" sz="1600" dirty="0"/>
              <a:t>개인회생</a:t>
            </a:r>
            <a:r>
              <a:rPr lang="en-US" altLang="ko-KR" sz="1600" dirty="0"/>
              <a:t> </a:t>
            </a:r>
            <a:r>
              <a:rPr lang="ko-KR" altLang="en-US" sz="1600" dirty="0"/>
              <a:t>③가족 </a:t>
            </a:r>
            <a:r>
              <a:rPr lang="ko-KR" altLang="en-US" sz="1600" dirty="0" err="1"/>
              <a:t>장기투병</a:t>
            </a:r>
            <a:r>
              <a:rPr lang="ko-KR" altLang="en-US" sz="1600" dirty="0"/>
              <a:t> ④자연재해 ⑤보호자 장애인 ⑥부모의 사망 </a:t>
            </a:r>
            <a:endParaRPr lang="en-US" altLang="ko-KR" sz="1600" dirty="0"/>
          </a:p>
          <a:p>
            <a:r>
              <a:rPr lang="ko-KR" altLang="en-US" sz="1600" dirty="0"/>
              <a:t>⑦학생 본인이 근로자로 부양가족이 </a:t>
            </a:r>
            <a:r>
              <a:rPr lang="en-US" altLang="ko-KR" sz="1600" dirty="0"/>
              <a:t>3</a:t>
            </a:r>
            <a:r>
              <a:rPr lang="ko-KR" altLang="en-US" sz="1600" dirty="0"/>
              <a:t>인 이상 ⑧기타 경제사정곤란자</a:t>
            </a:r>
            <a:endParaRPr lang="en-US" altLang="ko-KR" sz="1600" dirty="0"/>
          </a:p>
          <a:p>
            <a:r>
              <a:rPr lang="en-US" altLang="ko-KR" dirty="0"/>
              <a:t>4. </a:t>
            </a:r>
            <a:r>
              <a:rPr lang="ko-KR" altLang="en-US" dirty="0"/>
              <a:t>가족관계증명서</a:t>
            </a:r>
            <a:r>
              <a:rPr lang="en-US" altLang="ko-KR" dirty="0"/>
              <a:t>(</a:t>
            </a:r>
            <a:r>
              <a:rPr lang="ko-KR" altLang="en-US" dirty="0"/>
              <a:t>부 또는 모</a:t>
            </a:r>
            <a:r>
              <a:rPr lang="en-US" altLang="ko-KR" dirty="0"/>
              <a:t>)/5. </a:t>
            </a:r>
            <a:r>
              <a:rPr lang="ko-KR" altLang="en-US" dirty="0"/>
              <a:t>기준년도 소득증빙자료</a:t>
            </a:r>
            <a:r>
              <a:rPr lang="en-US" altLang="ko-KR" dirty="0"/>
              <a:t>/6. </a:t>
            </a:r>
            <a:r>
              <a:rPr lang="ko-KR" altLang="en-US" dirty="0"/>
              <a:t>세목별 </a:t>
            </a:r>
            <a:r>
              <a:rPr lang="ko-KR" altLang="en-US" dirty="0" err="1"/>
              <a:t>과세증명서</a:t>
            </a:r>
            <a:r>
              <a:rPr lang="en-US" altLang="ko-KR" dirty="0"/>
              <a:t> </a:t>
            </a:r>
            <a:r>
              <a:rPr lang="ko-KR" altLang="en-US" dirty="0">
                <a:solidFill>
                  <a:srgbClr val="FF0000"/>
                </a:solidFill>
              </a:rPr>
              <a:t>☞ 모두 작성</a:t>
            </a:r>
            <a:endParaRPr lang="en-US" altLang="ko-KR" dirty="0">
              <a:solidFill>
                <a:srgbClr val="FF0000"/>
              </a:solidFill>
            </a:endParaRPr>
          </a:p>
          <a:p>
            <a:r>
              <a:rPr lang="en-US" altLang="ko-KR" dirty="0"/>
              <a:t>7. </a:t>
            </a:r>
            <a:r>
              <a:rPr lang="ko-KR" altLang="en-US" dirty="0" err="1"/>
              <a:t>장학사정관</a:t>
            </a:r>
            <a:r>
              <a:rPr lang="ko-KR" altLang="en-US" dirty="0"/>
              <a:t> 추천서 </a:t>
            </a:r>
            <a:r>
              <a:rPr lang="ko-KR" altLang="en-US" dirty="0">
                <a:solidFill>
                  <a:srgbClr val="0000FF"/>
                </a:solidFill>
              </a:rPr>
              <a:t>☞ 장학 유형별 최초 신청자만</a:t>
            </a:r>
            <a:r>
              <a:rPr lang="en-US" altLang="ko-KR" dirty="0">
                <a:solidFill>
                  <a:srgbClr val="0000FF"/>
                </a:solidFill>
              </a:rPr>
              <a:t> </a:t>
            </a:r>
            <a:r>
              <a:rPr lang="ko-KR" altLang="en-US" dirty="0">
                <a:solidFill>
                  <a:srgbClr val="0000FF"/>
                </a:solidFill>
              </a:rPr>
              <a:t>작성</a:t>
            </a:r>
            <a:endParaRPr lang="en-US" altLang="ko-KR" dirty="0">
              <a:solidFill>
                <a:srgbClr val="0000FF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152412" y="2374026"/>
            <a:ext cx="35866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 * 1, 3, 4, 5, 6: </a:t>
            </a:r>
            <a:r>
              <a:rPr lang="ko-KR" altLang="en-US" dirty="0"/>
              <a:t>신청자 모두 작성</a:t>
            </a:r>
            <a:endParaRPr lang="en-US" altLang="ko-KR" dirty="0"/>
          </a:p>
          <a:p>
            <a:endParaRPr lang="en-US" altLang="ko-KR" dirty="0"/>
          </a:p>
          <a:p>
            <a:r>
              <a:rPr lang="en-US" altLang="ko-KR" dirty="0"/>
              <a:t> * 2, 7: </a:t>
            </a:r>
            <a:r>
              <a:rPr lang="ko-KR" altLang="en-US" dirty="0"/>
              <a:t>최초 신청자만 제출</a:t>
            </a:r>
            <a:endParaRPr lang="en-US" altLang="ko-K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dirty="0"/>
          </a:p>
          <a:p>
            <a:r>
              <a:rPr lang="en-US" altLang="ko-KR" dirty="0"/>
              <a:t> ※ </a:t>
            </a:r>
            <a:r>
              <a:rPr lang="ko-KR" altLang="en-US" dirty="0"/>
              <a:t>자세한 사항은 안내문 참고</a:t>
            </a:r>
            <a:endParaRPr lang="en-US" altLang="ko-KR" dirty="0"/>
          </a:p>
          <a:p>
            <a:endParaRPr lang="ko-KR" altLang="en-US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073" y="2007747"/>
            <a:ext cx="7502915" cy="2240205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629727" y="2701619"/>
            <a:ext cx="27604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solidFill>
                  <a:srgbClr val="FF0000"/>
                </a:solidFill>
              </a:rPr>
              <a:t>1</a:t>
            </a:r>
            <a:endParaRPr lang="ko-KR" altLang="en-US" sz="1000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29727" y="2881629"/>
            <a:ext cx="2156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solidFill>
                  <a:srgbClr val="FF0000"/>
                </a:solidFill>
              </a:rPr>
              <a:t>2</a:t>
            </a:r>
            <a:endParaRPr lang="ko-KR" altLang="en-US" sz="10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29727" y="3081186"/>
            <a:ext cx="2156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solidFill>
                  <a:srgbClr val="FF0000"/>
                </a:solidFill>
              </a:rPr>
              <a:t>3</a:t>
            </a:r>
            <a:endParaRPr lang="ko-KR" altLang="en-US" sz="1000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29727" y="3301539"/>
            <a:ext cx="2156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solidFill>
                  <a:srgbClr val="FF0000"/>
                </a:solidFill>
              </a:rPr>
              <a:t>4</a:t>
            </a:r>
            <a:endParaRPr lang="ko-KR" altLang="en-US" sz="10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29727" y="3525823"/>
            <a:ext cx="2156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solidFill>
                  <a:srgbClr val="FF0000"/>
                </a:solidFill>
              </a:rPr>
              <a:t>5</a:t>
            </a:r>
            <a:endParaRPr lang="ko-KR" altLang="en-US" sz="1000" b="1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29727" y="3718986"/>
            <a:ext cx="2156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solidFill>
                  <a:srgbClr val="FF0000"/>
                </a:solidFill>
              </a:rPr>
              <a:t>6</a:t>
            </a:r>
            <a:endParaRPr lang="ko-KR" altLang="en-US" sz="1000" b="1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29727" y="3944592"/>
            <a:ext cx="2156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solidFill>
                  <a:srgbClr val="FF0000"/>
                </a:solidFill>
              </a:rPr>
              <a:t>7</a:t>
            </a:r>
            <a:endParaRPr lang="ko-KR" altLang="en-US" sz="1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2229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258</Words>
  <Application>Microsoft Office PowerPoint</Application>
  <PresentationFormat>와이드스크린</PresentationFormat>
  <Paragraphs>34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7" baseType="lpstr">
      <vt:lpstr>KoPub돋움체 Bold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주영주</dc:creator>
  <cp:lastModifiedBy>User</cp:lastModifiedBy>
  <cp:revision>31</cp:revision>
  <dcterms:created xsi:type="dcterms:W3CDTF">2020-01-16T13:13:19Z</dcterms:created>
  <dcterms:modified xsi:type="dcterms:W3CDTF">2026-08-27T06:38:25Z</dcterms:modified>
  <cp:version/>
</cp:coreProperties>
</file>